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57" r:id="rId5"/>
    <p:sldId id="258" r:id="rId6"/>
    <p:sldId id="260" r:id="rId7"/>
    <p:sldId id="271" r:id="rId8"/>
    <p:sldId id="272" r:id="rId9"/>
    <p:sldId id="264" r:id="rId10"/>
    <p:sldId id="265" r:id="rId11"/>
    <p:sldId id="261" r:id="rId12"/>
    <p:sldId id="269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61" d="100"/>
          <a:sy n="61" d="100"/>
        </p:scale>
        <p:origin x="-162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1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78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42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5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65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18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25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2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14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51741-ABFE-443C-B146-686D8A6F01EC}" type="datetimeFigureOut">
              <a:rPr lang="hr-HR" smtClean="0"/>
              <a:t>27.9.2016.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DBCD-19A7-40AB-8C8F-11DDDF9350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28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472514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Centar za odgoj, obrazovanje i rehabilitaciju </a:t>
            </a:r>
            <a:br>
              <a:rPr lang="hr-HR" sz="2800" dirty="0" smtClean="0"/>
            </a:br>
            <a:r>
              <a:rPr lang="hr-HR" sz="2800" dirty="0" smtClean="0"/>
              <a:t>Križevci</a:t>
            </a:r>
            <a:br>
              <a:rPr lang="hr-HR" sz="2800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Čitanje kod djece s </a:t>
            </a:r>
            <a:r>
              <a:rPr lang="hr-HR" dirty="0" err="1" smtClean="0"/>
              <a:t>Down</a:t>
            </a:r>
            <a:r>
              <a:rPr lang="hr-HR" dirty="0" smtClean="0"/>
              <a:t>    sindromom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820472" cy="2639144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pPr algn="l"/>
            <a:r>
              <a:rPr lang="hr-HR" dirty="0" smtClean="0"/>
              <a:t> </a:t>
            </a: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                                                              Voditeljica projekta:</a:t>
            </a:r>
            <a:endParaRPr lang="hr-HR" dirty="0">
              <a:solidFill>
                <a:schemeClr val="tx1"/>
              </a:solidFill>
            </a:endParaRPr>
          </a:p>
          <a:p>
            <a:pPr algn="l"/>
            <a:r>
              <a:rPr lang="hr-HR" dirty="0" smtClean="0">
                <a:solidFill>
                  <a:schemeClr val="tx1"/>
                </a:solidFill>
              </a:rPr>
              <a:t>Križevci, 27.09.2016.              Kristina Kranjčević,</a:t>
            </a:r>
            <a:r>
              <a:rPr lang="hr-HR" dirty="0" err="1" smtClean="0">
                <a:solidFill>
                  <a:schemeClr val="tx1"/>
                </a:solidFill>
              </a:rPr>
              <a:t>dipl.defektolog</a:t>
            </a:r>
            <a:endParaRPr lang="hr-HR" dirty="0" smtClean="0">
              <a:solidFill>
                <a:schemeClr val="tx1"/>
              </a:solidFill>
            </a:endParaRPr>
          </a:p>
          <a:p>
            <a:pPr algn="l"/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                                                        univ.spec.edu.rehabilitacije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11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2319"/>
            <a:ext cx="5040560" cy="230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62" y="2893377"/>
            <a:ext cx="5036170" cy="295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7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184576" cy="298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87" y="3238330"/>
            <a:ext cx="5361985" cy="333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Upoznavanje škole i uže okoline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6902"/>
            <a:ext cx="686021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02078" cy="50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pokazano je da čitanje pomoću simbola dovodi do značajno povećanja razumijevanja</a:t>
            </a:r>
            <a:br>
              <a:rPr lang="hr-HR" dirty="0"/>
            </a:br>
            <a:r>
              <a:rPr lang="hr-HR" dirty="0"/>
              <a:t>za različite populacije učenika  </a:t>
            </a:r>
          </a:p>
          <a:p>
            <a:r>
              <a:rPr lang="hr-HR" dirty="0"/>
              <a:t>razumijevanje ili odbijanje čitanja</a:t>
            </a:r>
          </a:p>
          <a:p>
            <a:r>
              <a:rPr lang="hr-HR" dirty="0"/>
              <a:t>zadaci su koji uključuju odabir slike – simbola, </a:t>
            </a:r>
          </a:p>
          <a:p>
            <a:r>
              <a:rPr lang="hr-HR" dirty="0"/>
              <a:t>uskladiti djelovanja riječi i rečenice (simbola u rečenici)</a:t>
            </a:r>
          </a:p>
          <a:p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85184"/>
            <a:ext cx="2063268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6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800" dirty="0" smtClean="0"/>
              <a:t>Hvala </a:t>
            </a:r>
            <a:endParaRPr lang="hr-H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553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„</a:t>
            </a:r>
            <a:r>
              <a:rPr lang="pt-BR" dirty="0"/>
              <a:t>Proces čitanja može se promatrati na dva načina: kao vještina i kao sposobnost. Čitanje kao vještina rezultat je dugotrajnog učenja i vježbanja, a kao sposobnost odnosi se na najvišu razinu čitanja – interpretativno čitanje koje je rezultat prethodno savladanih razina čitanja</a:t>
            </a:r>
            <a:r>
              <a:rPr lang="hr-HR" dirty="0"/>
              <a:t> „ </a:t>
            </a:r>
            <a:endParaRPr lang="hr-HR" dirty="0" smtClean="0"/>
          </a:p>
          <a:p>
            <a:pPr marL="0" indent="0">
              <a:buNone/>
            </a:pPr>
            <a:r>
              <a:rPr lang="hr-HR" sz="2000" dirty="0" smtClean="0"/>
              <a:t>( B</a:t>
            </a:r>
            <a:r>
              <a:rPr lang="hr-HR" sz="2000" dirty="0"/>
              <a:t>. </a:t>
            </a:r>
            <a:r>
              <a:rPr lang="hr-HR" sz="2000" dirty="0" err="1"/>
              <a:t>Mendeš</a:t>
            </a:r>
            <a:r>
              <a:rPr lang="hr-HR" sz="2000" dirty="0"/>
              <a:t>: </a:t>
            </a:r>
            <a:r>
              <a:rPr lang="en-GB" sz="2000" dirty="0"/>
              <a:t>P</a:t>
            </a:r>
            <a:r>
              <a:rPr lang="hr-HR" sz="2000" dirty="0" err="1"/>
              <a:t>očetna</a:t>
            </a:r>
            <a:r>
              <a:rPr lang="hr-HR" sz="2000" dirty="0"/>
              <a:t> nastava</a:t>
            </a:r>
            <a:r>
              <a:rPr lang="en-GB" sz="2000" dirty="0"/>
              <a:t> </a:t>
            </a:r>
            <a:r>
              <a:rPr lang="hr-HR" sz="2000" dirty="0"/>
              <a:t>čitanja i pisanja …, Magistra </a:t>
            </a:r>
            <a:r>
              <a:rPr lang="hr-HR" sz="2000" dirty="0" err="1"/>
              <a:t>Iadertina</a:t>
            </a:r>
            <a:r>
              <a:rPr lang="hr-HR" sz="2000" dirty="0"/>
              <a:t>, 4 (4 ) ,2009. str. 118 )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617148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Cilj/</a:t>
            </a:r>
            <a:r>
              <a:rPr lang="hr-HR" dirty="0" err="1" smtClean="0"/>
              <a:t>evi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Arial"/>
              <a:buChar char="•"/>
              <a:tabLst>
                <a:tab pos="457200" algn="l"/>
              </a:tabLst>
            </a:pPr>
            <a:r>
              <a:rPr lang="hr-HR" dirty="0" smtClean="0">
                <a:ea typeface="Times New Roman"/>
                <a:cs typeface="Times New Roman"/>
              </a:rPr>
              <a:t>učenici </a:t>
            </a:r>
            <a:r>
              <a:rPr lang="hr-HR" dirty="0">
                <a:ea typeface="Times New Roman"/>
                <a:cs typeface="Times New Roman"/>
              </a:rPr>
              <a:t>će znati reproducirati i razumjeti simbol – prepoznati, imenovati, ponoviti </a:t>
            </a:r>
            <a:endParaRPr lang="hr-HR" sz="28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Arial"/>
              <a:buChar char="•"/>
              <a:tabLst>
                <a:tab pos="457200" algn="l"/>
              </a:tabLst>
            </a:pPr>
            <a:r>
              <a:rPr lang="hr-HR" dirty="0">
                <a:ea typeface="Times New Roman"/>
                <a:cs typeface="Times New Roman"/>
              </a:rPr>
              <a:t>učenici će razumjeti i interpretirati simbol – razlikovati i pokazati </a:t>
            </a:r>
            <a:endParaRPr lang="hr-HR" sz="2800" dirty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buFont typeface="Arial"/>
              <a:buChar char="•"/>
              <a:tabLst>
                <a:tab pos="457200" algn="l"/>
              </a:tabLst>
            </a:pPr>
            <a:r>
              <a:rPr lang="hr-HR" dirty="0">
                <a:ea typeface="Times New Roman"/>
                <a:cs typeface="Times New Roman"/>
              </a:rPr>
              <a:t>učenici će aktivno sudjelovati i pratiti pročitano – čitati dragovoljno </a:t>
            </a:r>
            <a:endParaRPr lang="hr-HR" sz="2800" dirty="0">
              <a:ea typeface="Times New Roman"/>
              <a:cs typeface="Times New Roman"/>
            </a:endParaRPr>
          </a:p>
          <a:p>
            <a:r>
              <a:rPr lang="hr-HR" dirty="0">
                <a:ea typeface="Times New Roman"/>
              </a:rPr>
              <a:t>učenici će čitati jednosložne riječi 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1584176" cy="21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5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>
                <a:effectLst/>
              </a:rPr>
              <a:t>ako prepoznati</a:t>
            </a:r>
            <a:br>
              <a:rPr lang="hr-HR" dirty="0" smtClean="0">
                <a:effectLst/>
              </a:rPr>
            </a:br>
            <a:r>
              <a:rPr lang="hr-HR" dirty="0" smtClean="0">
                <a:effectLst/>
              </a:rPr>
              <a:t>riječ / simbol na stranici, i kako</a:t>
            </a:r>
            <a:br>
              <a:rPr lang="hr-HR" dirty="0" smtClean="0">
                <a:effectLst/>
              </a:rPr>
            </a:br>
            <a:r>
              <a:rPr lang="hr-HR" dirty="0" smtClean="0">
                <a:effectLst/>
              </a:rPr>
              <a:t>razumjeti jednostavni tekst koji su čitali</a:t>
            </a:r>
          </a:p>
          <a:p>
            <a:r>
              <a:rPr lang="hr-HR" dirty="0"/>
              <a:t>p</a:t>
            </a:r>
            <a:r>
              <a:rPr lang="hr-HR" dirty="0" smtClean="0">
                <a:effectLst/>
              </a:rPr>
              <a:t>repoznavanje riječi </a:t>
            </a:r>
            <a:r>
              <a:rPr lang="hr-HR" dirty="0" smtClean="0"/>
              <a:t>/ </a:t>
            </a:r>
            <a:r>
              <a:rPr lang="hr-HR" dirty="0" smtClean="0">
                <a:effectLst/>
              </a:rPr>
              <a:t>simbola  i jezika</a:t>
            </a:r>
            <a:br>
              <a:rPr lang="hr-HR" dirty="0" smtClean="0">
                <a:effectLst/>
              </a:rPr>
            </a:br>
            <a:r>
              <a:rPr lang="hr-HR" dirty="0" smtClean="0">
                <a:effectLst/>
              </a:rPr>
              <a:t>razumijevanja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46577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4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Područje rada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effectLst/>
              </a:rPr>
              <a:t>odgojno obrazovno područje </a:t>
            </a:r>
            <a:r>
              <a:rPr lang="hr-HR" dirty="0" smtClean="0"/>
              <a:t>- </a:t>
            </a:r>
            <a:r>
              <a:rPr lang="hr-HR" dirty="0" smtClean="0">
                <a:effectLst/>
              </a:rPr>
              <a:t>komunikacija, upoznavanje škole i uže okoline</a:t>
            </a:r>
            <a:r>
              <a:rPr lang="hr-HR" dirty="0" smtClean="0">
                <a:effectLst/>
              </a:rPr>
              <a:t/>
            </a:r>
            <a:br>
              <a:rPr lang="hr-HR" dirty="0" smtClean="0">
                <a:effectLst/>
              </a:rPr>
            </a:br>
            <a:r>
              <a:rPr lang="hr-HR" dirty="0" smtClean="0">
                <a:effectLst/>
              </a:rPr>
              <a:t> - čitanje </a:t>
            </a:r>
            <a:r>
              <a:rPr lang="hr-HR" dirty="0" smtClean="0">
                <a:effectLst/>
              </a:rPr>
              <a:t>(čitanje s značenjem) obuhvaća u</a:t>
            </a:r>
            <a:br>
              <a:rPr lang="hr-HR" dirty="0" smtClean="0">
                <a:effectLst/>
              </a:rPr>
            </a:br>
            <a:r>
              <a:rPr lang="hr-HR" dirty="0" smtClean="0">
                <a:effectLst/>
              </a:rPr>
              <a:t>   interakciji </a:t>
            </a:r>
            <a:r>
              <a:rPr lang="hr-HR" dirty="0" smtClean="0">
                <a:effectLst/>
              </a:rPr>
              <a:t>dvije, ali odvojene komponente</a:t>
            </a:r>
          </a:p>
          <a:p>
            <a:pPr marL="0" indent="0">
              <a:buNone/>
            </a:pPr>
            <a:r>
              <a:rPr lang="hr-HR" dirty="0" smtClean="0"/>
              <a:t>    </a:t>
            </a:r>
            <a:r>
              <a:rPr lang="hr-HR" dirty="0" smtClean="0"/>
              <a:t>- </a:t>
            </a:r>
            <a:r>
              <a:rPr lang="hr-HR" dirty="0" smtClean="0">
                <a:solidFill>
                  <a:prstClr val="black"/>
                </a:solidFill>
              </a:rPr>
              <a:t>prepoznavanje </a:t>
            </a:r>
            <a:r>
              <a:rPr lang="hr-HR" dirty="0" smtClean="0">
                <a:solidFill>
                  <a:prstClr val="black"/>
                </a:solidFill>
              </a:rPr>
              <a:t>riječi / simbola </a:t>
            </a:r>
            <a:r>
              <a:rPr lang="hr-HR" dirty="0">
                <a:solidFill>
                  <a:prstClr val="black"/>
                </a:solidFill>
              </a:rPr>
              <a:t>i jezika</a:t>
            </a:r>
            <a:br>
              <a:rPr lang="hr-HR" dirty="0">
                <a:solidFill>
                  <a:prstClr val="black"/>
                </a:solidFill>
              </a:rPr>
            </a:br>
            <a:r>
              <a:rPr lang="hr-HR" dirty="0" smtClean="0">
                <a:solidFill>
                  <a:prstClr val="black"/>
                </a:solidFill>
              </a:rPr>
              <a:t>       </a:t>
            </a:r>
            <a:r>
              <a:rPr lang="hr-HR" dirty="0" smtClean="0">
                <a:solidFill>
                  <a:prstClr val="black"/>
                </a:solidFill>
              </a:rPr>
              <a:t> razumijevanja</a:t>
            </a:r>
            <a:endParaRPr lang="hr-HR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149080"/>
            <a:ext cx="3485951" cy="195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5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5"/>
            <a:ext cx="3390135" cy="24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08150"/>
            <a:ext cx="3390135" cy="276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5574581"/>
            <a:ext cx="4320479" cy="92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9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5894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048"/>
            <a:ext cx="7776864" cy="44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5184576" cy="155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04664"/>
            <a:ext cx="5544616" cy="265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0" y="3144737"/>
            <a:ext cx="5400599" cy="248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164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Centar za odgoj, obrazovanje i rehabilitaciju  Križevci  Čitanje kod djece s Down    sindromom </vt:lpstr>
      <vt:lpstr>PowerPoint Presentation</vt:lpstr>
      <vt:lpstr>Cilj/evi </vt:lpstr>
      <vt:lpstr>PowerPoint Presentation</vt:lpstr>
      <vt:lpstr>Područje rada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Upoznavanje škole i uže okoline</vt:lpstr>
      <vt:lpstr>PowerPoint Presentation</vt:lpstr>
      <vt:lpstr>Zaključak </vt:lpstr>
      <vt:lpstr>Hvala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Čitanje kod djece s Down sindromom </dc:title>
  <dc:creator>KK</dc:creator>
  <cp:lastModifiedBy>KK</cp:lastModifiedBy>
  <cp:revision>40</cp:revision>
  <dcterms:created xsi:type="dcterms:W3CDTF">2016-08-22T10:24:18Z</dcterms:created>
  <dcterms:modified xsi:type="dcterms:W3CDTF">2016-09-27T13:13:23Z</dcterms:modified>
</cp:coreProperties>
</file>